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6" r:id="rId2"/>
    <p:sldMasterId id="2147483677" r:id="rId3"/>
    <p:sldMasterId id="2147483678" r:id="rId4"/>
  </p:sldMasterIdLst>
  <p:notesMasterIdLst>
    <p:notesMasterId r:id="rId16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431A2-7E68-4C13-B4A7-7BACFD200D4B}" v="678" dt="2022-07-08T07:33:49.547"/>
    <p1510:client id="{BA47E7FF-E878-4816-B510-9CB014D4CB53}" v="739" dt="2022-07-08T08:52:37.815"/>
    <p1510:client id="{F6CD14B1-6E57-43B0-AA53-E3AFA7220BB6}" v="279" dt="2022-07-07T09:49:09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 Imag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571499" y="2571988"/>
            <a:ext cx="7917982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571499" y="3318987"/>
            <a:ext cx="7917982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0" y="595952"/>
            <a:ext cx="9141074" cy="1835951"/>
            <a:chOff x="0" y="1074510"/>
            <a:chExt cx="9141074" cy="1835951"/>
          </a:xfrm>
        </p:grpSpPr>
        <p:pic>
          <p:nvPicPr>
            <p:cNvPr id="60" name="Shape 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084587"/>
              <a:ext cx="1823679" cy="1823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Shape 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8800" y="1074510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Shape 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57600" y="1084587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Shape 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86400" y="1084587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15200" y="1084587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lace in Image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571499" y="2571988"/>
            <a:ext cx="7917982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571499" y="3318987"/>
            <a:ext cx="7917982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514349" y="1705089"/>
            <a:ext cx="8141168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514349" y="2452088"/>
            <a:ext cx="8141168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neColumnBulle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853116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3"/>
          </p:nvPr>
        </p:nvSpPr>
        <p:spPr>
          <a:xfrm>
            <a:off x="4672294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Graphic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310753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2Graphic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148948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4"/>
          </p:nvPr>
        </p:nvSpPr>
        <p:spPr>
          <a:xfrm>
            <a:off x="4563191" y="2991236"/>
            <a:ext cx="4265581" cy="148587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4563191" y="2506856"/>
            <a:ext cx="4265581" cy="197025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4563190" y="1369219"/>
            <a:ext cx="4265581" cy="98474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bjectTextBulle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563190" y="2506856"/>
            <a:ext cx="4265581" cy="197025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310827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63190" y="1369219"/>
            <a:ext cx="4265581" cy="98474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3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7611" y="3032870"/>
            <a:ext cx="4149260" cy="144423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151152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4"/>
          </p:nvPr>
        </p:nvSpPr>
        <p:spPr>
          <a:xfrm>
            <a:off x="4634565" y="1368835"/>
            <a:ext cx="4194209" cy="151152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5"/>
          </p:nvPr>
        </p:nvSpPr>
        <p:spPr>
          <a:xfrm>
            <a:off x="4634565" y="3032870"/>
            <a:ext cx="4194209" cy="144869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SmallObjectLarg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2654938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3"/>
          </p:nvPr>
        </p:nvSpPr>
        <p:spPr>
          <a:xfrm>
            <a:off x="3082490" y="1369219"/>
            <a:ext cx="574628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ObjectRigh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2067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4"/>
          </p:nvPr>
        </p:nvSpPr>
        <p:spPr>
          <a:xfrm>
            <a:off x="297610" y="3522846"/>
            <a:ext cx="4156480" cy="95426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extA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297611" y="1913663"/>
            <a:ext cx="8531162" cy="194125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297611" y="1300461"/>
            <a:ext cx="8531162" cy="52906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4"/>
          </p:nvPr>
        </p:nvSpPr>
        <p:spPr>
          <a:xfrm>
            <a:off x="297611" y="3949093"/>
            <a:ext cx="8531162" cy="52906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100000"/>
              <a:buFont typeface="Arial"/>
              <a:buChar char="●"/>
              <a:defRPr sz="1400" b="1" i="1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extTwoColum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297610" y="3190775"/>
            <a:ext cx="4271983" cy="128738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297611" y="1300461"/>
            <a:ext cx="8531162" cy="179646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4"/>
          </p:nvPr>
        </p:nvSpPr>
        <p:spPr>
          <a:xfrm>
            <a:off x="4656221" y="3190774"/>
            <a:ext cx="4172552" cy="128633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BelowObjec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297611" y="1300461"/>
            <a:ext cx="4401923" cy="235232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297611" y="3736924"/>
            <a:ext cx="4401923" cy="74123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100000"/>
              <a:buFont typeface="Arial"/>
              <a:buChar char="●"/>
              <a:defRPr sz="1400" b="1" i="1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4"/>
          </p:nvPr>
        </p:nvSpPr>
        <p:spPr>
          <a:xfrm>
            <a:off x="4833698" y="1300460"/>
            <a:ext cx="3995075" cy="317769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4.gi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gif"/><Relationship Id="rId5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1.gi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gi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2.gif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2" cy="51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760858"/>
            <a:ext cx="9144000" cy="13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6910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7">
            <a:alphaModFix/>
          </a:blip>
          <a:srcRect r="2161"/>
          <a:stretch/>
        </p:blipFill>
        <p:spPr>
          <a:xfrm>
            <a:off x="8038947" y="4560577"/>
            <a:ext cx="857754" cy="4994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5" y="0"/>
            <a:ext cx="9140333" cy="6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457700"/>
            <a:ext cx="9140333" cy="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9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349" y="4553785"/>
            <a:ext cx="859278" cy="2666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9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53349" y="4553785"/>
            <a:ext cx="859278" cy="2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665" y="0"/>
            <a:ext cx="9140333" cy="6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4457700"/>
            <a:ext cx="9140333" cy="685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571499" y="1669620"/>
            <a:ext cx="7917982" cy="137978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209550" algn="ctr"/>
            <a:r>
              <a:rPr lang="en-US" b="0" dirty="0"/>
              <a:t>Measuring and Enhancing the Visual Content of Polarimetric Synthetic Aperture Radar Decompositions</a:t>
            </a:r>
            <a:endParaRPr lang="pt-BR" dirty="0"/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571498" y="3208698"/>
            <a:ext cx="7917982" cy="1073578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133350">
              <a:spcBef>
                <a:spcPts val="0"/>
              </a:spcBef>
            </a:pPr>
            <a:r>
              <a:rPr lang="pt-BR" sz="2000" b="0" i="0" dirty="0" err="1">
                <a:latin typeface="Times New Roman"/>
              </a:rPr>
              <a:t>Ulile</a:t>
            </a:r>
            <a:r>
              <a:rPr lang="pt-BR" sz="2000" b="0" i="0" dirty="0">
                <a:latin typeface="Times New Roman"/>
              </a:rPr>
              <a:t> Indeque¹, Alejandro C. Frery²</a:t>
            </a:r>
          </a:p>
          <a:p>
            <a:pPr indent="-133350">
              <a:spcBef>
                <a:spcPts val="0"/>
              </a:spcBef>
            </a:pPr>
            <a:endParaRPr lang="pt-BR" sz="1500" b="0" i="0" dirty="0">
              <a:latin typeface="Times New Roman"/>
            </a:endParaRPr>
          </a:p>
          <a:p>
            <a:pPr indent="-133350">
              <a:spcBef>
                <a:spcPts val="0"/>
              </a:spcBef>
            </a:pPr>
            <a:r>
              <a:rPr lang="pt-BR" sz="1500" b="0" i="0" dirty="0">
                <a:latin typeface="Times New Roman"/>
              </a:rPr>
              <a:t>Laboratório de Computação Científica e Análise Numérica - UFAL¹</a:t>
            </a:r>
            <a:endParaRPr lang="pt-BR" dirty="0"/>
          </a:p>
          <a:p>
            <a:r>
              <a:rPr lang="pt-BR" sz="1500" b="0" i="0" dirty="0" err="1"/>
              <a:t>School</a:t>
            </a:r>
            <a:r>
              <a:rPr lang="pt-BR" sz="1500" b="0" i="0" dirty="0"/>
              <a:t> </a:t>
            </a:r>
            <a:r>
              <a:rPr lang="pt-BR" sz="1500" b="0" i="0" dirty="0" err="1"/>
              <a:t>of</a:t>
            </a:r>
            <a:r>
              <a:rPr lang="pt-BR" sz="1500" b="0" i="0" dirty="0"/>
              <a:t> </a:t>
            </a:r>
            <a:r>
              <a:rPr lang="pt-BR" sz="1500" b="0" i="0" dirty="0" err="1"/>
              <a:t>Mathematics</a:t>
            </a:r>
            <a:r>
              <a:rPr lang="pt-BR" sz="1500" b="0" i="0" dirty="0"/>
              <a:t> </a:t>
            </a:r>
            <a:r>
              <a:rPr lang="pt-BR" sz="1500" b="0" i="0" dirty="0" err="1"/>
              <a:t>and</a:t>
            </a:r>
            <a:r>
              <a:rPr lang="pt-BR" sz="1500" b="0" i="0" dirty="0"/>
              <a:t> </a:t>
            </a:r>
            <a:r>
              <a:rPr lang="pt-BR" sz="1500" b="0" i="0" dirty="0" err="1"/>
              <a:t>Statistics</a:t>
            </a:r>
            <a:r>
              <a:rPr lang="pt-BR" sz="1500" b="0" i="0" dirty="0"/>
              <a:t>, Victoria </a:t>
            </a:r>
            <a:r>
              <a:rPr lang="pt-BR" sz="1500" b="0" i="0" dirty="0" err="1"/>
              <a:t>University</a:t>
            </a:r>
            <a:r>
              <a:rPr lang="pt-BR" sz="1500" b="0" i="0" dirty="0"/>
              <a:t> </a:t>
            </a:r>
            <a:r>
              <a:rPr lang="pt-BR" sz="1500" b="0" i="0" dirty="0" err="1"/>
              <a:t>of</a:t>
            </a:r>
            <a:r>
              <a:rPr lang="pt-BR" sz="1500" b="0" i="0" dirty="0"/>
              <a:t> Wellington, New Zealand²</a:t>
            </a:r>
            <a:endParaRPr lang="pt-BR" sz="1500" dirty="0"/>
          </a:p>
        </p:txBody>
      </p:sp>
      <p:pic>
        <p:nvPicPr>
          <p:cNvPr id="2" name="Imagem 2" descr="Mapa de jardim&#10;&#10;Descrição gerada automaticamente">
            <a:extLst>
              <a:ext uri="{FF2B5EF4-FFF2-40B4-BE49-F238E27FC236}">
                <a16:creationId xmlns:a16="http://schemas.microsoft.com/office/drawing/2014/main" id="{BEA0A37C-5EF6-ACE1-69B8-5C1C030D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22334" y="-2478502"/>
            <a:ext cx="1189042" cy="67116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Resuts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2" descr="Uma imagem contendo circuito, roxo, em pé, segurando&#10;&#10;Descrição gerada automaticamente">
            <a:extLst>
              <a:ext uri="{FF2B5EF4-FFF2-40B4-BE49-F238E27FC236}">
                <a16:creationId xmlns:a16="http://schemas.microsoft.com/office/drawing/2014/main" id="{98EA3990-D574-6C60-E25D-EB7249DF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21" y="1514643"/>
            <a:ext cx="2743200" cy="2695740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C13EEB32-DD20-7730-295D-B63B77C8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504617"/>
            <a:ext cx="2743200" cy="26957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28AD72D-0C9E-19D7-63F0-FDA2F108E3AE}"/>
              </a:ext>
            </a:extLst>
          </p:cNvPr>
          <p:cNvSpPr txBox="1"/>
          <p:nvPr/>
        </p:nvSpPr>
        <p:spPr>
          <a:xfrm>
            <a:off x="723900" y="4288254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300" dirty="0"/>
              <a:t>c) H(</a:t>
            </a:r>
            <a:r>
              <a:rPr lang="pt-BR" sz="1300" dirty="0" err="1"/>
              <a:t>Ideal,Decoralation</a:t>
            </a:r>
            <a:r>
              <a:rPr lang="pt-BR" sz="1300" dirty="0"/>
              <a:t>) = 0.299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7809CF-4479-CA67-F918-BB375DB1B344}"/>
              </a:ext>
            </a:extLst>
          </p:cNvPr>
          <p:cNvSpPr txBox="1"/>
          <p:nvPr/>
        </p:nvSpPr>
        <p:spPr>
          <a:xfrm>
            <a:off x="5458828" y="4300788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300" dirty="0"/>
              <a:t>d) H(Ideal, </a:t>
            </a:r>
            <a:r>
              <a:rPr lang="pt-BR" sz="1300" dirty="0" err="1"/>
              <a:t>Improved</a:t>
            </a:r>
            <a:r>
              <a:rPr lang="pt-BR" sz="1300" dirty="0"/>
              <a:t>) = 0.330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F88E87-6C92-DD96-C616-649BA2DD05CE}"/>
              </a:ext>
            </a:extLst>
          </p:cNvPr>
          <p:cNvSpPr txBox="1"/>
          <p:nvPr/>
        </p:nvSpPr>
        <p:spPr>
          <a:xfrm>
            <a:off x="728913" y="80411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 </a:t>
            </a:r>
            <a:r>
              <a:rPr lang="pt-BR" dirty="0" err="1"/>
              <a:t>Decorrelation</a:t>
            </a:r>
            <a:r>
              <a:rPr lang="pt-BR" dirty="0"/>
              <a:t> </a:t>
            </a:r>
            <a:r>
              <a:rPr lang="pt-BR" dirty="0" err="1"/>
              <a:t>method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58B35F-937E-BC61-EE05-5AFD880DDDA6}"/>
              </a:ext>
            </a:extLst>
          </p:cNvPr>
          <p:cNvSpPr txBox="1"/>
          <p:nvPr/>
        </p:nvSpPr>
        <p:spPr>
          <a:xfrm>
            <a:off x="5461334" y="80411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 </a:t>
            </a:r>
            <a:r>
              <a:rPr lang="pt-BR" dirty="0" err="1"/>
              <a:t>histogram</a:t>
            </a:r>
            <a:r>
              <a:rPr lang="pt-BR" dirty="0"/>
              <a:t> </a:t>
            </a:r>
            <a:r>
              <a:rPr lang="pt-BR" dirty="0" err="1"/>
              <a:t>method</a:t>
            </a:r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Conclusion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7936400" cy="2067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r>
              <a:rPr lang="pt-BR" dirty="0"/>
              <a:t>The </a:t>
            </a:r>
            <a:r>
              <a:rPr lang="pt-BR" dirty="0" err="1"/>
              <a:t>presented</a:t>
            </a:r>
            <a:r>
              <a:rPr lang="pt-BR" dirty="0"/>
              <a:t> </a:t>
            </a:r>
            <a:r>
              <a:rPr lang="pt-BR" dirty="0" err="1"/>
              <a:t>technique</a:t>
            </a:r>
            <a:r>
              <a:rPr lang="pt-BR" dirty="0"/>
              <a:t> improves 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preserving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properties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 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 </a:t>
            </a:r>
            <a:r>
              <a:rPr lang="pt-BR" dirty="0" err="1"/>
              <a:t>histogram</a:t>
            </a:r>
            <a:r>
              <a:rPr lang="pt-BR" dirty="0"/>
              <a:t> </a:t>
            </a:r>
            <a:r>
              <a:rPr lang="pt-BR" dirty="0" err="1"/>
              <a:t>is</a:t>
            </a:r>
            <a:r>
              <a:rPr lang="pt-BR" dirty="0"/>
              <a:t> more </a:t>
            </a:r>
            <a:r>
              <a:rPr lang="pt-BR" dirty="0" err="1"/>
              <a:t>realistic</a:t>
            </a:r>
            <a:r>
              <a:rPr lang="pt-BR" dirty="0"/>
              <a:t>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others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r>
              <a:rPr lang="pt-BR" dirty="0"/>
              <a:t>The </a:t>
            </a:r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 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crisp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highly</a:t>
            </a:r>
            <a:r>
              <a:rPr lang="pt-BR" dirty="0"/>
              <a:t> </a:t>
            </a:r>
            <a:r>
              <a:rPr lang="pt-BR" dirty="0" err="1"/>
              <a:t>saturated</a:t>
            </a:r>
            <a:r>
              <a:rPr lang="pt-BR" dirty="0"/>
              <a:t> </a:t>
            </a:r>
            <a:r>
              <a:rPr lang="pt-BR" dirty="0" err="1"/>
              <a:t>colors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r>
              <a:rPr lang="pt-BR" dirty="0"/>
              <a:t>The c) </a:t>
            </a:r>
            <a:r>
              <a:rPr lang="pt-BR" dirty="0" err="1"/>
              <a:t>produces</a:t>
            </a:r>
            <a:r>
              <a:rPr lang="pt-BR" dirty="0"/>
              <a:t> </a:t>
            </a:r>
            <a:r>
              <a:rPr lang="pt-BR" dirty="0" err="1"/>
              <a:t>colors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are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interpretable</a:t>
            </a:r>
            <a:r>
              <a:rPr lang="pt-BR" dirty="0"/>
              <a:t> in </a:t>
            </a:r>
            <a:r>
              <a:rPr lang="pt-BR" dirty="0" err="1"/>
              <a:t>terms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Pauli 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endParaRPr lang="pt-BR" dirty="0"/>
          </a:p>
          <a:p>
            <a:pPr indent="-336550">
              <a:spcBef>
                <a:spcPts val="0"/>
              </a:spcBef>
            </a:pPr>
            <a:endParaRPr lang="pt-BR" dirty="0"/>
          </a:p>
          <a:p>
            <a:pPr indent="-336550">
              <a:spcBef>
                <a:spcPts val="0"/>
              </a:spcBef>
            </a:pPr>
            <a:endParaRPr lang="pt-BR" dirty="0"/>
          </a:p>
          <a:p>
            <a:pPr marL="6350" indent="0">
              <a:spcBef>
                <a:spcPts val="0"/>
              </a:spcBef>
              <a:buNone/>
            </a:pPr>
            <a:r>
              <a:rPr lang="pt-BR" b="1" dirty="0"/>
              <a:t>Future </a:t>
            </a:r>
            <a:r>
              <a:rPr lang="pt-BR" b="1" dirty="0" err="1"/>
              <a:t>works</a:t>
            </a:r>
            <a:endParaRPr lang="pt-BR" b="1" dirty="0"/>
          </a:p>
          <a:p>
            <a:pPr indent="-336550">
              <a:spcBef>
                <a:spcPts val="0"/>
              </a:spcBef>
            </a:pP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region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r>
              <a:rPr lang="pt-BR" dirty="0"/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504323" y="391642"/>
            <a:ext cx="8141168" cy="718046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dirty="0" err="1"/>
              <a:t>Content</a:t>
            </a:r>
            <a:br>
              <a:rPr lang="pt-BR" dirty="0"/>
            </a:br>
            <a:endParaRPr lang="pt-BR" sz="3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504323" y="1479535"/>
            <a:ext cx="8141168" cy="299863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  <a:buChar char="•"/>
            </a:pPr>
            <a:r>
              <a:rPr lang="pt-BR" dirty="0" err="1"/>
              <a:t>Introduction</a:t>
            </a:r>
            <a:endParaRPr lang="pt-BR"/>
          </a:p>
          <a:p>
            <a:pPr marL="209550" indent="-342900">
              <a:spcBef>
                <a:spcPts val="0"/>
              </a:spcBef>
              <a:buChar char="•"/>
            </a:pPr>
            <a:r>
              <a:rPr lang="pt-BR" dirty="0" err="1"/>
              <a:t>Methodology</a:t>
            </a:r>
            <a:endParaRPr lang="pt-BR"/>
          </a:p>
          <a:p>
            <a:pPr marL="209550" indent="-342900">
              <a:spcBef>
                <a:spcPts val="0"/>
              </a:spcBef>
              <a:buChar char="•"/>
            </a:pPr>
            <a:r>
              <a:rPr lang="pt-BR" dirty="0" err="1"/>
              <a:t>Results</a:t>
            </a:r>
            <a:endParaRPr lang="pt-BR"/>
          </a:p>
          <a:p>
            <a:pPr marL="209550" indent="-342900">
              <a:spcBef>
                <a:spcPts val="0"/>
              </a:spcBef>
              <a:buChar char="•"/>
            </a:pPr>
            <a:r>
              <a:rPr lang="pt-BR" dirty="0" err="1"/>
              <a:t>Conclusion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i="0" dirty="0" err="1"/>
              <a:t>What</a:t>
            </a:r>
            <a:r>
              <a:rPr lang="pt-BR" i="0" dirty="0"/>
              <a:t> </a:t>
            </a:r>
            <a:r>
              <a:rPr lang="pt-BR" i="0" dirty="0" err="1"/>
              <a:t>is</a:t>
            </a:r>
            <a:r>
              <a:rPr lang="pt-BR" i="0" dirty="0"/>
              <a:t> </a:t>
            </a:r>
            <a:r>
              <a:rPr lang="pt-BR" i="0" dirty="0" err="1"/>
              <a:t>the</a:t>
            </a:r>
            <a:r>
              <a:rPr lang="pt-BR" i="0" dirty="0"/>
              <a:t> SAR </a:t>
            </a:r>
            <a:r>
              <a:rPr lang="pt-BR" i="0" dirty="0" err="1"/>
              <a:t>image</a:t>
            </a:r>
            <a:r>
              <a:rPr lang="pt-BR" i="0" dirty="0"/>
              <a:t>?</a:t>
            </a:r>
            <a:endParaRPr lang="en-US" i="0"/>
          </a:p>
          <a:p>
            <a:pPr marL="0" marR="0" lvl="0" indent="-114300" algn="l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sz="18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853116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indent="-133350">
              <a:spcBef>
                <a:spcPts val="0"/>
              </a:spcBef>
              <a:buNone/>
            </a:pPr>
            <a:endParaRPr lang="pt-BR" dirty="0"/>
          </a:p>
          <a:p>
            <a:pPr marL="0" indent="-133350">
              <a:spcBef>
                <a:spcPts val="0"/>
              </a:spcBef>
              <a:buNone/>
            </a:pPr>
            <a:endParaRPr lang="pt-BR" dirty="0"/>
          </a:p>
          <a:p>
            <a:pPr marL="0" indent="-133350">
              <a:spcBef>
                <a:spcPts val="0"/>
              </a:spcBef>
              <a:buNone/>
            </a:pPr>
            <a:endParaRPr lang="pt-BR" dirty="0"/>
          </a:p>
          <a:p>
            <a:pPr marL="285750" indent="-285750">
              <a:spcBef>
                <a:spcPts val="0"/>
              </a:spcBef>
            </a:pPr>
            <a:r>
              <a:rPr lang="pt-BR" b="1" dirty="0" err="1"/>
              <a:t>I</a:t>
            </a:r>
            <a:r>
              <a:rPr lang="pt-BR" dirty="0" err="1"/>
              <a:t>mage</a:t>
            </a:r>
            <a:r>
              <a:rPr lang="pt-BR" dirty="0"/>
              <a:t> </a:t>
            </a:r>
            <a:r>
              <a:rPr lang="pt-BR" dirty="0" err="1"/>
              <a:t>which</a:t>
            </a:r>
            <a:r>
              <a:rPr lang="pt-BR" dirty="0"/>
              <a:t> </a:t>
            </a:r>
            <a:r>
              <a:rPr lang="pt-BR" dirty="0" err="1"/>
              <a:t>obteined</a:t>
            </a:r>
            <a:r>
              <a:rPr lang="pt-BR" dirty="0"/>
              <a:t> </a:t>
            </a:r>
            <a:r>
              <a:rPr lang="pt-BR" dirty="0" err="1"/>
              <a:t>by</a:t>
            </a:r>
            <a:r>
              <a:rPr lang="pt-BR" dirty="0"/>
              <a:t> </a:t>
            </a:r>
            <a:r>
              <a:rPr lang="pt-BR" dirty="0" err="1"/>
              <a:t>remote</a:t>
            </a:r>
            <a:r>
              <a:rPr lang="pt-BR" dirty="0"/>
              <a:t> </a:t>
            </a:r>
            <a:r>
              <a:rPr lang="pt-BR" dirty="0" err="1"/>
              <a:t>sensing</a:t>
            </a:r>
            <a:r>
              <a:rPr lang="pt-BR" dirty="0"/>
              <a:t>;</a:t>
            </a:r>
          </a:p>
          <a:p>
            <a:pPr marL="285750" indent="-285750">
              <a:spcBef>
                <a:spcPts val="0"/>
              </a:spcBef>
            </a:pPr>
            <a:r>
              <a:rPr lang="pt-BR" dirty="0" err="1"/>
              <a:t>It's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scene</a:t>
            </a:r>
            <a:r>
              <a:rPr lang="pt-BR" dirty="0"/>
              <a:t> in </a:t>
            </a:r>
            <a:r>
              <a:rPr lang="pt-BR" dirty="0" err="1"/>
              <a:t>several</a:t>
            </a:r>
            <a:r>
              <a:rPr lang="pt-BR" dirty="0"/>
              <a:t> </a:t>
            </a:r>
            <a:r>
              <a:rPr lang="pt-BR" dirty="0" err="1"/>
              <a:t>combinations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transmitting</a:t>
            </a:r>
            <a:r>
              <a:rPr lang="pt-BR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        </a:t>
            </a:r>
            <a:r>
              <a:rPr lang="pt-BR" err="1"/>
              <a:t>and</a:t>
            </a:r>
            <a:r>
              <a:rPr lang="pt-BR" dirty="0"/>
              <a:t> </a:t>
            </a:r>
            <a:r>
              <a:rPr lang="pt-BR" err="1"/>
              <a:t>receiving</a:t>
            </a:r>
            <a:r>
              <a:rPr lang="pt-BR" dirty="0"/>
              <a:t> </a:t>
            </a:r>
            <a:r>
              <a:rPr lang="pt-BR" err="1"/>
              <a:t>polarization</a:t>
            </a:r>
            <a:r>
              <a:rPr lang="pt-BR" dirty="0"/>
              <a:t> </a:t>
            </a:r>
            <a:r>
              <a:rPr lang="pt-BR" err="1"/>
              <a:t>of</a:t>
            </a:r>
            <a:r>
              <a:rPr lang="pt-BR" dirty="0"/>
              <a:t> </a:t>
            </a:r>
            <a:r>
              <a:rPr lang="pt-BR" err="1"/>
              <a:t>the</a:t>
            </a:r>
            <a:r>
              <a:rPr lang="pt-BR" dirty="0"/>
              <a:t> </a:t>
            </a:r>
            <a:r>
              <a:rPr lang="pt-BR" err="1"/>
              <a:t>electromagnetic</a:t>
            </a:r>
            <a:r>
              <a:rPr lang="pt-BR" dirty="0"/>
              <a:t> </a:t>
            </a:r>
            <a:r>
              <a:rPr lang="pt-BR" err="1"/>
              <a:t>waves</a:t>
            </a:r>
            <a:r>
              <a:rPr lang="pt-BR" dirty="0"/>
              <a:t>;</a:t>
            </a:r>
          </a:p>
          <a:p>
            <a:pPr marL="285750" indent="-285750">
              <a:spcBef>
                <a:spcPts val="0"/>
              </a:spcBef>
            </a:pPr>
            <a:r>
              <a:rPr lang="pt-BR" dirty="0" err="1"/>
              <a:t>Formed</a:t>
            </a:r>
            <a:r>
              <a:rPr lang="pt-BR" dirty="0"/>
              <a:t> </a:t>
            </a:r>
            <a:r>
              <a:rPr lang="pt-BR" dirty="0" err="1"/>
              <a:t>by</a:t>
            </a:r>
            <a:r>
              <a:rPr lang="pt-BR" dirty="0"/>
              <a:t> 2D-array </a:t>
            </a:r>
            <a:r>
              <a:rPr lang="pt-BR" dirty="0" err="1"/>
              <a:t>complex</a:t>
            </a:r>
            <a:r>
              <a:rPr lang="pt-BR" dirty="0"/>
              <a:t> 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;</a:t>
            </a:r>
          </a:p>
          <a:p>
            <a:pPr indent="-342900">
              <a:spcBef>
                <a:spcPts val="0"/>
              </a:spcBef>
              <a:buFont typeface="Arial,Sans-Serif"/>
              <a:buChar char="•"/>
            </a:pPr>
            <a:endParaRPr lang="pt-BR" dirty="0"/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7891CB92-1BDC-8376-F77E-C9A361E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53" y="1735183"/>
            <a:ext cx="2622884" cy="15528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714667-4D29-EBCB-AC4B-E02FC225358B}"/>
              </a:ext>
            </a:extLst>
          </p:cNvPr>
          <p:cNvSpPr txBox="1"/>
          <p:nvPr/>
        </p:nvSpPr>
        <p:spPr>
          <a:xfrm>
            <a:off x="6077953" y="349617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00" dirty="0"/>
              <a:t>https://gisgeography.com/remote-sensing-earth-observation-guide/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i="0" dirty="0" err="1"/>
              <a:t>What</a:t>
            </a:r>
            <a:r>
              <a:rPr lang="pt-BR" i="0" dirty="0"/>
              <a:t> </a:t>
            </a:r>
            <a:r>
              <a:rPr lang="pt-BR" i="0" dirty="0" err="1"/>
              <a:t>is</a:t>
            </a:r>
            <a:r>
              <a:rPr lang="pt-BR" i="0" dirty="0"/>
              <a:t> </a:t>
            </a:r>
            <a:r>
              <a:rPr lang="pt-BR" i="0" dirty="0" err="1"/>
              <a:t>the</a:t>
            </a:r>
            <a:r>
              <a:rPr lang="pt-BR" i="0" dirty="0"/>
              <a:t> SAR </a:t>
            </a:r>
            <a:r>
              <a:rPr lang="pt-BR" i="0" dirty="0" err="1"/>
              <a:t>image</a:t>
            </a:r>
            <a:r>
              <a:rPr lang="pt-BR" i="0" dirty="0"/>
              <a:t>?</a:t>
            </a:r>
            <a:endParaRPr lang="en-US" i="0"/>
          </a:p>
          <a:p>
            <a:pPr marL="0" marR="0" lvl="0" indent="-114300" algn="l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sz="18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28836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r>
              <a:rPr lang="en-US" dirty="0"/>
              <a:t>The observation in each pixel of a fully polarimetric image is a 2 × 2 complex-valued, that can be represented by the scattering matrix</a:t>
            </a:r>
            <a:endParaRPr lang="pt-BR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4A666E91-852A-7CB1-32CD-7A0A8EF6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27" y="1368226"/>
            <a:ext cx="2753226" cy="265770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872951-A1BB-F7CF-9B47-66FB39422717}"/>
              </a:ext>
            </a:extLst>
          </p:cNvPr>
          <p:cNvSpPr txBox="1"/>
          <p:nvPr/>
        </p:nvSpPr>
        <p:spPr>
          <a:xfrm>
            <a:off x="6077953" y="403759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00" dirty="0"/>
              <a:t>http://uavsar.jpl.nasa.gov/cgi-bin/product.pl?jobName=Haywrd_05523_21060_006_211020_L090_CX_01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988461A0-9FD2-4AD0-3FAE-BDFD09CC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84" y="2697831"/>
            <a:ext cx="17526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i="0" dirty="0" err="1"/>
              <a:t>What</a:t>
            </a:r>
            <a:r>
              <a:rPr lang="pt-BR" i="0" dirty="0"/>
              <a:t> </a:t>
            </a:r>
            <a:r>
              <a:rPr lang="pt-BR" i="0" dirty="0" err="1"/>
              <a:t>is</a:t>
            </a:r>
            <a:r>
              <a:rPr lang="pt-BR" i="0" dirty="0"/>
              <a:t> </a:t>
            </a:r>
            <a:r>
              <a:rPr lang="pt-BR" i="0" dirty="0" err="1"/>
              <a:t>the</a:t>
            </a:r>
            <a:r>
              <a:rPr lang="pt-BR" i="0" dirty="0"/>
              <a:t> SAR </a:t>
            </a:r>
            <a:r>
              <a:rPr lang="pt-BR" i="0" dirty="0" err="1"/>
              <a:t>image</a:t>
            </a:r>
            <a:r>
              <a:rPr lang="pt-BR" i="0" dirty="0"/>
              <a:t>?</a:t>
            </a:r>
            <a:endParaRPr lang="pt-BR" b="0" i="0" dirty="0"/>
          </a:p>
          <a:p>
            <a:pPr indent="-114300">
              <a:spcBef>
                <a:spcPts val="0"/>
              </a:spcBef>
            </a:pPr>
            <a:endParaRPr lang="pt-BR" dirty="0"/>
          </a:p>
        </p:txBody>
      </p:sp>
      <p:sp>
        <p:nvSpPr>
          <p:cNvPr id="190" name="Shape 190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endParaRPr lang="en-US" dirty="0"/>
          </a:p>
          <a:p>
            <a:pPr indent="-336550">
              <a:spcBef>
                <a:spcPts val="0"/>
              </a:spcBef>
            </a:pPr>
            <a:r>
              <a:rPr lang="en-US" dirty="0"/>
              <a:t>Under the reciprocity principle, HV=VH, so the information in the scattering  matrix  can be encoded in the scattering vector, as follow</a:t>
            </a:r>
            <a:endParaRPr lang="pt-BR" dirty="0"/>
          </a:p>
        </p:txBody>
      </p:sp>
      <p:pic>
        <p:nvPicPr>
          <p:cNvPr id="2" name="Imagem 2" descr="Diagrama, Diagrama de Venn&#10;&#10;Descrição gerada automaticamente">
            <a:extLst>
              <a:ext uri="{FF2B5EF4-FFF2-40B4-BE49-F238E27FC236}">
                <a16:creationId xmlns:a16="http://schemas.microsoft.com/office/drawing/2014/main" id="{8CC1E774-1079-0AF6-EA29-C4927C8C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35" y="2783055"/>
            <a:ext cx="1638300" cy="9810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3F440E8-834F-05D8-1874-C937D2BD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21" y="1778841"/>
            <a:ext cx="2743200" cy="26486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114300">
              <a:spcBef>
                <a:spcPts val="0"/>
              </a:spcBef>
            </a:pPr>
            <a:r>
              <a:rPr lang="pt-BR" i="0" dirty="0" err="1"/>
              <a:t>Decomposition</a:t>
            </a:r>
            <a:r>
              <a:rPr lang="pt-BR" i="0" dirty="0"/>
              <a:t> </a:t>
            </a:r>
            <a:r>
              <a:rPr lang="pt-BR" i="0" dirty="0" err="1"/>
              <a:t>process</a:t>
            </a:r>
            <a:endParaRPr lang="pt-BR"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endParaRPr lang="pt-BR" dirty="0"/>
          </a:p>
          <a:p>
            <a:pPr indent="-336550">
              <a:spcBef>
                <a:spcPts val="0"/>
              </a:spcBef>
            </a:pPr>
            <a:r>
              <a:rPr lang="pt-BR" dirty="0"/>
              <a:t>The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theorems</a:t>
            </a:r>
            <a:r>
              <a:rPr lang="pt-BR" dirty="0"/>
              <a:t> </a:t>
            </a:r>
            <a:r>
              <a:rPr lang="pt-BR" dirty="0" err="1"/>
              <a:t>allow</a:t>
            </a:r>
            <a:r>
              <a:rPr lang="pt-BR" dirty="0"/>
              <a:t> </a:t>
            </a:r>
            <a:r>
              <a:rPr lang="pt-BR" dirty="0" err="1"/>
              <a:t>us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deal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several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, </a:t>
            </a:r>
            <a:r>
              <a:rPr lang="pt-BR" dirty="0" err="1"/>
              <a:t>such</a:t>
            </a:r>
            <a:r>
              <a:rPr lang="pt-BR" dirty="0"/>
              <a:t> as:</a:t>
            </a:r>
            <a:endParaRPr lang="pt-BR"/>
          </a:p>
          <a:p>
            <a:pPr lvl="1">
              <a:spcBef>
                <a:spcPts val="0"/>
              </a:spcBef>
            </a:pP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Krogager</a:t>
            </a:r>
            <a:r>
              <a:rPr lang="pt-BR" dirty="0"/>
              <a:t> 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Hyunem</a:t>
            </a:r>
            <a:r>
              <a:rPr lang="pt-BR" dirty="0"/>
              <a:t> 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lvl="1">
              <a:spcBef>
                <a:spcPts val="0"/>
              </a:spcBef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r>
              <a:rPr lang="pt-BR" dirty="0"/>
              <a:t>Pauli </a:t>
            </a:r>
            <a:r>
              <a:rPr lang="pt-BR" dirty="0" err="1"/>
              <a:t>components</a:t>
            </a:r>
            <a:endParaRPr lang="pt-BR"/>
          </a:p>
          <a:p>
            <a:pPr lvl="1">
              <a:spcBef>
                <a:spcPts val="0"/>
              </a:spcBef>
            </a:pPr>
            <a:endParaRPr lang="pt-BR" dirty="0"/>
          </a:p>
          <a:p>
            <a:pPr lvl="1">
              <a:spcBef>
                <a:spcPts val="0"/>
              </a:spcBef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endParaRPr lang="pt-BR" dirty="0"/>
          </a:p>
        </p:txBody>
      </p:sp>
      <p:pic>
        <p:nvPicPr>
          <p:cNvPr id="3" name="Imagem 3" descr="Mapa&#10;&#10;Descrição gerada automaticamente">
            <a:extLst>
              <a:ext uri="{FF2B5EF4-FFF2-40B4-BE49-F238E27FC236}">
                <a16:creationId xmlns:a16="http://schemas.microsoft.com/office/drawing/2014/main" id="{83C118ED-7389-5C9B-641A-A84AC3C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21" y="1420729"/>
            <a:ext cx="2743200" cy="2743200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344A0DE9-5AA4-25A4-932A-C729309B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4" y="3660127"/>
            <a:ext cx="2743200" cy="5303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D4F831-7B38-FE5B-F3A8-FD759FE2B9EB}"/>
              </a:ext>
            </a:extLst>
          </p:cNvPr>
          <p:cNvSpPr txBox="1"/>
          <p:nvPr/>
        </p:nvSpPr>
        <p:spPr>
          <a:xfrm>
            <a:off x="6489032" y="4258176"/>
            <a:ext cx="183080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00" dirty="0" err="1"/>
              <a:t>Visualization</a:t>
            </a:r>
            <a:r>
              <a:rPr lang="pt-BR" sz="800" dirty="0"/>
              <a:t> in </a:t>
            </a:r>
            <a:r>
              <a:rPr lang="pt-BR" sz="800" dirty="0" err="1"/>
              <a:t>pauli</a:t>
            </a:r>
            <a:r>
              <a:rPr lang="pt-BR" sz="800" dirty="0"/>
              <a:t> </a:t>
            </a:r>
            <a:r>
              <a:rPr lang="pt-BR" sz="800" dirty="0" err="1"/>
              <a:t>decomposition</a:t>
            </a:r>
            <a:endParaRPr lang="pt-BR"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Methodology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114300">
              <a:spcBef>
                <a:spcPts val="0"/>
              </a:spcBef>
            </a:pPr>
            <a:r>
              <a:rPr lang="pt-BR" i="0" dirty="0" err="1"/>
              <a:t>Matching</a:t>
            </a:r>
            <a:r>
              <a:rPr lang="pt-BR" i="0" dirty="0"/>
              <a:t> </a:t>
            </a:r>
            <a:r>
              <a:rPr lang="pt-BR" i="0" dirty="0" err="1"/>
              <a:t>histogram</a:t>
            </a:r>
            <a:endParaRPr sz="1800" b="1" i="0" u="none" strike="noStrike" cap="none" dirty="0" err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72CDB37-167E-827F-195F-4837D1E3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79" y="1244163"/>
            <a:ext cx="7121105" cy="2379165"/>
          </a:xfrm>
          <a:prstGeom prst="rect">
            <a:avLst/>
          </a:prstGeom>
        </p:spPr>
      </p:pic>
      <p:pic>
        <p:nvPicPr>
          <p:cNvPr id="4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3879576-9563-2DDA-34A0-F27456B6A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37" y="4019049"/>
            <a:ext cx="166687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Methodology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1430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pt-BR" i="0" dirty="0" err="1"/>
              <a:t>Metric</a:t>
            </a:r>
            <a:endParaRPr lang="pt-BR" i="0"/>
          </a:p>
        </p:txBody>
      </p:sp>
      <p:sp>
        <p:nvSpPr>
          <p:cNvPr id="217" name="Shape 217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310827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88900">
              <a:spcBef>
                <a:spcPts val="0"/>
              </a:spcBef>
              <a:buNone/>
            </a:pPr>
            <a:endParaRPr lang="pt-BR" i="0" dirty="0"/>
          </a:p>
          <a:p>
            <a:pPr>
              <a:spcBef>
                <a:spcPts val="0"/>
              </a:spcBef>
              <a:buNone/>
            </a:pPr>
            <a:r>
              <a:rPr lang="pt-BR" i="0" dirty="0" err="1"/>
              <a:t>Hellinger</a:t>
            </a:r>
            <a:r>
              <a:rPr lang="pt-BR" i="0" dirty="0"/>
              <a:t> </a:t>
            </a:r>
            <a:r>
              <a:rPr lang="pt-BR" i="0" dirty="0" err="1"/>
              <a:t>distance</a:t>
            </a:r>
            <a:endParaRPr lang="pt-BR"/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4F620E1F-F0DF-3440-2C87-1975C5095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8" y="2198521"/>
            <a:ext cx="27432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Results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36CF066-B1AD-3428-349E-EC2F21BF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69" y="1499175"/>
            <a:ext cx="2743200" cy="2706624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6E2A2E62-F214-4A2D-46EF-922C66C5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21" y="1449045"/>
            <a:ext cx="2743200" cy="27066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E0A289-D431-F518-6CCD-DB1C426674F9}"/>
              </a:ext>
            </a:extLst>
          </p:cNvPr>
          <p:cNvSpPr txBox="1"/>
          <p:nvPr/>
        </p:nvSpPr>
        <p:spPr>
          <a:xfrm>
            <a:off x="5436268" y="42982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b) H(Ideal, </a:t>
            </a:r>
            <a:r>
              <a:rPr lang="pt-BR" dirty="0" err="1"/>
              <a:t>Equalized</a:t>
            </a:r>
            <a:r>
              <a:rPr lang="pt-BR" dirty="0"/>
              <a:t>) = 0.186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DC3CDD-9CFC-60A9-29AC-EF4E7C305664}"/>
              </a:ext>
            </a:extLst>
          </p:cNvPr>
          <p:cNvSpPr txBox="1"/>
          <p:nvPr/>
        </p:nvSpPr>
        <p:spPr>
          <a:xfrm>
            <a:off x="728913" y="80411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Original Pauli </a:t>
            </a:r>
            <a:r>
              <a:rPr lang="pt-BR" dirty="0" err="1"/>
              <a:t>Decomposition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371852-8F53-7218-6901-F1F9CB4E2C37}"/>
              </a:ext>
            </a:extLst>
          </p:cNvPr>
          <p:cNvSpPr txBox="1"/>
          <p:nvPr/>
        </p:nvSpPr>
        <p:spPr>
          <a:xfrm>
            <a:off x="5441281" y="80411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Equalization</a:t>
            </a:r>
            <a:r>
              <a:rPr lang="pt-BR" dirty="0"/>
              <a:t> </a:t>
            </a:r>
            <a:r>
              <a:rPr lang="pt-BR" dirty="0" err="1"/>
              <a:t>method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22483-ED51-0718-9A3F-DDCA7A791C27}"/>
              </a:ext>
            </a:extLst>
          </p:cNvPr>
          <p:cNvSpPr txBox="1"/>
          <p:nvPr/>
        </p:nvSpPr>
        <p:spPr>
          <a:xfrm>
            <a:off x="693821" y="42581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11</Slides>
  <Notes>11</Notes>
  <HiddenSlides>0</HiddenSlide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Simple Light</vt:lpstr>
      <vt:lpstr>Title Slides</vt:lpstr>
      <vt:lpstr>Divider Slides</vt:lpstr>
      <vt:lpstr>Content Slides</vt:lpstr>
      <vt:lpstr>Measuring and Enhancing the Visual Content of Polarimetric Synthetic Aperture Radar Decompositions</vt:lpstr>
      <vt:lpstr>Content </vt:lpstr>
      <vt:lpstr>Introduction</vt:lpstr>
      <vt:lpstr>Introduction</vt:lpstr>
      <vt:lpstr>Introduction</vt:lpstr>
      <vt:lpstr>Introduction</vt:lpstr>
      <vt:lpstr>Methodology</vt:lpstr>
      <vt:lpstr>Methodology</vt:lpstr>
      <vt:lpstr>Results</vt:lpstr>
      <vt:lpstr>Resuts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558</cp:revision>
  <dcterms:modified xsi:type="dcterms:W3CDTF">2022-07-08T08:59:25Z</dcterms:modified>
</cp:coreProperties>
</file>